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8" r:id="rId3"/>
    <p:sldId id="271" r:id="rId4"/>
    <p:sldId id="272" r:id="rId5"/>
    <p:sldId id="262" r:id="rId6"/>
    <p:sldId id="261" r:id="rId7"/>
    <p:sldId id="263" r:id="rId8"/>
    <p:sldId id="264" r:id="rId9"/>
    <p:sldId id="260" r:id="rId10"/>
    <p:sldId id="265" r:id="rId11"/>
    <p:sldId id="266" r:id="rId12"/>
    <p:sldId id="268" r:id="rId13"/>
    <p:sldId id="274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CC"/>
    <a:srgbClr val="00CC66"/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3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7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20.PNG>
</file>

<file path=ppt/media/image13.PNG>
</file>

<file path=ppt/media/image14.jpe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1/21/2022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1/21/2022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1/21/2022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1/21/2022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1/21/2022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1/21/2022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1/21/2022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1/21/2022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1/21/2022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4461615" y="2316239"/>
            <a:ext cx="4206606" cy="719137"/>
          </a:xfrm>
        </p:spPr>
        <p:txBody>
          <a:bodyPr>
            <a:normAutofit fontScale="90000"/>
          </a:bodyPr>
          <a:lstStyle/>
          <a:p>
            <a:br>
              <a:rPr lang="en-US" sz="5400" dirty="0"/>
            </a:br>
            <a:br>
              <a:rPr lang="en-US" sz="5400" dirty="0"/>
            </a:br>
            <a:br>
              <a:rPr lang="en-US" sz="5400" dirty="0"/>
            </a:br>
            <a:r>
              <a:rPr lang="en-US" sz="5400" dirty="0"/>
              <a:t>Project Grow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4330248" y="3141634"/>
            <a:ext cx="4206606" cy="49688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Environment monitoring 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8DA29F-EAB0-4CCF-AC52-1795DEF495C5}"/>
              </a:ext>
            </a:extLst>
          </p:cNvPr>
          <p:cNvSpPr txBox="1"/>
          <p:nvPr/>
        </p:nvSpPr>
        <p:spPr>
          <a:xfrm>
            <a:off x="6237023" y="3421274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   </a:t>
            </a:r>
          </a:p>
          <a:p>
            <a:r>
              <a:rPr lang="en-US" sz="1600" dirty="0"/>
              <a:t>By</a:t>
            </a:r>
            <a:endParaRPr lang="en-IE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BCCF3C-8965-484E-9CD6-85D95D172BB0}"/>
              </a:ext>
            </a:extLst>
          </p:cNvPr>
          <p:cNvSpPr txBox="1"/>
          <p:nvPr/>
        </p:nvSpPr>
        <p:spPr>
          <a:xfrm>
            <a:off x="5177623" y="4022820"/>
            <a:ext cx="25118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Aonghus</a:t>
            </a:r>
            <a:r>
              <a:rPr lang="en-US" sz="2000" dirty="0"/>
              <a:t> </a:t>
            </a:r>
            <a:r>
              <a:rPr lang="en-US" sz="2000" dirty="0" err="1"/>
              <a:t>O’Domhnaill</a:t>
            </a:r>
            <a:endParaRPr lang="en-IE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0972E1-A216-4596-934B-88B5196BB740}"/>
              </a:ext>
            </a:extLst>
          </p:cNvPr>
          <p:cNvSpPr txBox="1"/>
          <p:nvPr/>
        </p:nvSpPr>
        <p:spPr>
          <a:xfrm>
            <a:off x="6012528" y="5279998"/>
            <a:ext cx="8811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/>
              <a:t>Supervisor</a:t>
            </a:r>
            <a:endParaRPr lang="en-IE" sz="1200" u="sn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2E1F2C-A685-4F37-81BB-69DE1F1F1E8B}"/>
              </a:ext>
            </a:extLst>
          </p:cNvPr>
          <p:cNvSpPr txBox="1"/>
          <p:nvPr/>
        </p:nvSpPr>
        <p:spPr>
          <a:xfrm>
            <a:off x="5914819" y="5633156"/>
            <a:ext cx="10374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Brian O’Shea</a:t>
            </a:r>
            <a:endParaRPr lang="en-IE" sz="1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D4A692F-F7CD-45CD-B9D3-8C2D72222D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068" y="48304"/>
            <a:ext cx="6190488" cy="194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ESP32 CAM: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EFE864-6D3C-4BE3-AD42-D12597D173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146" y="1701884"/>
            <a:ext cx="2562898" cy="21091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4290FF-6741-474A-8C59-F650D596995F}"/>
              </a:ext>
            </a:extLst>
          </p:cNvPr>
          <p:cNvSpPr txBox="1"/>
          <p:nvPr/>
        </p:nvSpPr>
        <p:spPr>
          <a:xfrm>
            <a:off x="4282751" y="1745673"/>
            <a:ext cx="53817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Take pictures daily to monitor and record progress.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images to show timelapse on website.</a:t>
            </a:r>
            <a:endParaRPr lang="en-IE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70CBE72-AE68-45FC-95F8-6D90AE8210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2711793"/>
              </p:ext>
            </p:extLst>
          </p:nvPr>
        </p:nvGraphicFramePr>
        <p:xfrm>
          <a:off x="4054151" y="3257281"/>
          <a:ext cx="6562760" cy="11074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339113">
                  <a:extLst>
                    <a:ext uri="{9D8B030D-6E8A-4147-A177-3AD203B41FA5}">
                      <a16:colId xmlns:a16="http://schemas.microsoft.com/office/drawing/2014/main" val="2431167987"/>
                    </a:ext>
                  </a:extLst>
                </a:gridCol>
                <a:gridCol w="3223647">
                  <a:extLst>
                    <a:ext uri="{9D8B030D-6E8A-4147-A177-3AD203B41FA5}">
                      <a16:colId xmlns:a16="http://schemas.microsoft.com/office/drawing/2014/main" val="31662339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Operating Voltage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5V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411513"/>
                  </a:ext>
                </a:extLst>
              </a:tr>
              <a:tr h="3386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Power Consumption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180mA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3429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Deep-Sleep Usage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6mA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237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1838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Power: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E82E0D-5DC0-4A2A-B132-C3098E8D24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9435" y="1537706"/>
            <a:ext cx="1908266" cy="23258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263FC1-F8C1-4E74-8566-A8E37807B653}"/>
              </a:ext>
            </a:extLst>
          </p:cNvPr>
          <p:cNvSpPr txBox="1"/>
          <p:nvPr/>
        </p:nvSpPr>
        <p:spPr>
          <a:xfrm>
            <a:off x="1844299" y="1588576"/>
            <a:ext cx="592835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Lithium batteries will be used as power source.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Lithium batteries stay consistent voltage all the way up</a:t>
            </a:r>
          </a:p>
          <a:p>
            <a:r>
              <a:rPr lang="en-US" dirty="0"/>
              <a:t>     to 90% usage. So they are ideal for low powered system.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 AA 1.5V will be used for the 3.3V port.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 AA 1.5V will be used for 5V port and ESP32 CAM.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Works well at extreme temperatures.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96642CFD-733B-448F-B593-11266E68466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19827806"/>
                  </p:ext>
                </p:extLst>
              </p:nvPr>
            </p:nvGraphicFramePr>
            <p:xfrm>
              <a:off x="7869127" y="5099875"/>
              <a:ext cx="3145556" cy="1466850"/>
            </p:xfrm>
            <a:graphic>
              <a:graphicData uri="http://schemas.openxmlformats.org/drawingml/2006/table">
                <a:tbl>
                  <a:tblPr/>
                  <a:tblGrid>
                    <a:gridCol w="3145556">
                      <a:extLst>
                        <a:ext uri="{9D8B030D-6E8A-4147-A177-3AD203B41FA5}">
                          <a16:colId xmlns:a16="http://schemas.microsoft.com/office/drawing/2014/main" val="380332580"/>
                        </a:ext>
                      </a:extLst>
                    </a:gridCol>
                  </a:tblGrid>
                  <a:tr h="14668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US" i="1" u="none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eqArr>
                                    <m:eqArrPr>
                                      <m:ctrlPr>
                                        <a:rPr lang="en-US" b="0" i="1" u="none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eqArrPr>
                                    <m:e>
                                      <m:r>
                                        <a:rPr lang="en-US" b="0" i="1" u="none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  </m:t>
                                      </m:r>
                                    </m:e>
                                    <m:e/>
                                    <m:e>
                                      <m:r>
                                        <a:rPr lang="en-US" b="0" i="1" u="none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7000</m:t>
                                      </m:r>
                                      <m:r>
                                        <a:rPr lang="en-US" b="0" i="1" u="none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𝑚𝐴h</m:t>
                                      </m:r>
                                      <m:r>
                                        <a:rPr lang="en-US" b="0" i="1" u="none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  </m:t>
                                      </m:r>
                                    </m:e>
                                  </m:eqArr>
                                </m:num>
                                <m:den>
                                  <m:r>
                                    <a:rPr lang="en-US" b="0" i="1" u="none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200</m:t>
                                  </m:r>
                                  <m:r>
                                    <a:rPr lang="en-US" b="0" i="1" u="none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𝑚𝐴h</m:t>
                                  </m:r>
                                </m:den>
                              </m:f>
                            </m:oMath>
                          </a14:m>
                          <a:r>
                            <a:rPr lang="en-US" u="none" dirty="0">
                              <a:solidFill>
                                <a:schemeClr val="bg1"/>
                              </a:solidFill>
                            </a:rPr>
                            <a:t> = </a:t>
                          </a:r>
                          <a:r>
                            <a:rPr lang="en-US" sz="1400" u="none" dirty="0">
                              <a:solidFill>
                                <a:schemeClr val="bg1"/>
                              </a:solidFill>
                            </a:rPr>
                            <a:t>35hrs = 126,000secs</a:t>
                          </a:r>
                        </a:p>
                        <a:p>
                          <a:r>
                            <a:rPr lang="en-US" sz="1400" u="none" dirty="0">
                              <a:solidFill>
                                <a:schemeClr val="bg1"/>
                              </a:solidFill>
                            </a:rPr>
                            <a:t>                                           </a:t>
                          </a:r>
                          <a:r>
                            <a:rPr lang="en-US" sz="1600" u="sng" dirty="0">
                              <a:solidFill>
                                <a:schemeClr val="bg1"/>
                              </a:solidFill>
                            </a:rPr>
                            <a:t>÷</a:t>
                          </a:r>
                          <a:r>
                            <a:rPr lang="en-US" sz="1400" u="sng" dirty="0">
                              <a:solidFill>
                                <a:schemeClr val="bg1"/>
                              </a:solidFill>
                            </a:rPr>
                            <a:t> 120</a:t>
                          </a:r>
                          <a:r>
                            <a:rPr lang="en-US" sz="1400" i="0" u="sng" dirty="0">
                              <a:solidFill>
                                <a:schemeClr val="bg1"/>
                              </a:solidFill>
                            </a:rPr>
                            <a:t>   </a:t>
                          </a:r>
                        </a:p>
                        <a:p>
                          <a:r>
                            <a:rPr lang="en-US" sz="1400" i="0" u="none" dirty="0">
                              <a:solidFill>
                                <a:schemeClr val="bg1"/>
                              </a:solidFill>
                            </a:rPr>
                            <a:t>                                        1050 days</a:t>
                          </a:r>
                        </a:p>
                      </a:txBody>
                      <a:tcPr>
                        <a:lnL w="12700" cmpd="sng">
                          <a:solidFill>
                            <a:schemeClr val="tx1"/>
                          </a:solidFill>
                          <a:prstDash val="soli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mpd="sng">
                          <a:solidFill>
                            <a:schemeClr val="tx1"/>
                          </a:solidFill>
                          <a:prstDash val="soli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48148464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96642CFD-733B-448F-B593-11266E68466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19827806"/>
                  </p:ext>
                </p:extLst>
              </p:nvPr>
            </p:nvGraphicFramePr>
            <p:xfrm>
              <a:off x="7869127" y="5099875"/>
              <a:ext cx="3145556" cy="1466850"/>
            </p:xfrm>
            <a:graphic>
              <a:graphicData uri="http://schemas.openxmlformats.org/drawingml/2006/table">
                <a:tbl>
                  <a:tblPr/>
                  <a:tblGrid>
                    <a:gridCol w="3145556">
                      <a:extLst>
                        <a:ext uri="{9D8B030D-6E8A-4147-A177-3AD203B41FA5}">
                          <a16:colId xmlns:a16="http://schemas.microsoft.com/office/drawing/2014/main" val="380332580"/>
                        </a:ext>
                      </a:extLst>
                    </a:gridCol>
                  </a:tblGrid>
                  <a:tr h="14668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mpd="sng">
                          <a:solidFill>
                            <a:schemeClr val="tx1"/>
                          </a:solidFill>
                          <a:prstDash val="soli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mpd="sng">
                          <a:solidFill>
                            <a:schemeClr val="tx1"/>
                          </a:solidFill>
                          <a:prstDash val="soli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93" t="-413" r="-387" b="-8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481484640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773452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261D55-CCF3-4B92-B120-CBB7F64ABA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9502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DCBCCC6-8D2D-4F80-AC85-65285BF8E1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067" y="188262"/>
            <a:ext cx="5029199" cy="614082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67BEA74-12E2-4DDC-B931-B49DC4548C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240228" y="686923"/>
            <a:ext cx="614082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1130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023B7B6-72B9-40D5-8F0A-152F86B452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096" y="1548450"/>
            <a:ext cx="4899773" cy="304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176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Introduction: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936487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Purpose of project is to demonstrate environment control in an enclosed grow area.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Will effectively be able to monitor temperature, humidity, CO2, air quality and light intensity. </a:t>
            </a:r>
          </a:p>
          <a:p>
            <a:r>
              <a:rPr lang="en-US" dirty="0"/>
              <a:t>     In the water will be able to monitor PH and EC.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 will then be able to control climate based on data received.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Liked this project because it’s a mix of software and hardware.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Architecture Diagram: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99361E-97B6-4D8A-9D9F-74986EF864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559" y="1244780"/>
            <a:ext cx="7462321" cy="351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667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Circuit: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69FB2E-EE5A-4B87-A242-CFCDAECB01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1933" y="1193485"/>
            <a:ext cx="5696037" cy="417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65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DHT22: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A38BD9-F480-439C-BA25-4E65514881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298" y="1350934"/>
            <a:ext cx="2258404" cy="16492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A2D3B1-CC3D-477B-857C-7356B770F57C}"/>
              </a:ext>
            </a:extLst>
          </p:cNvPr>
          <p:cNvSpPr txBox="1"/>
          <p:nvPr/>
        </p:nvSpPr>
        <p:spPr>
          <a:xfrm>
            <a:off x="5084618" y="1436904"/>
            <a:ext cx="556864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Digital Humidity and Temperature 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Uses thermistor and humidity sensor to measure air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Sends back digital signal on data pin</a:t>
            </a:r>
            <a:endParaRPr lang="en-IE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3A7E6287-5D61-45F8-879D-B63A521FB0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1091729"/>
              </p:ext>
            </p:extLst>
          </p:nvPr>
        </p:nvGraphicFramePr>
        <p:xfrm>
          <a:off x="2167450" y="3655060"/>
          <a:ext cx="7501483" cy="22250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200417">
                  <a:extLst>
                    <a:ext uri="{9D8B030D-6E8A-4147-A177-3AD203B41FA5}">
                      <a16:colId xmlns:a16="http://schemas.microsoft.com/office/drawing/2014/main" val="2431167987"/>
                    </a:ext>
                  </a:extLst>
                </a:gridCol>
                <a:gridCol w="4301066">
                  <a:extLst>
                    <a:ext uri="{9D8B030D-6E8A-4147-A177-3AD203B41FA5}">
                      <a16:colId xmlns:a16="http://schemas.microsoft.com/office/drawing/2014/main" val="31662339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Temperature Range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-40 – 125</a:t>
                      </a:r>
                      <a:r>
                        <a:rPr lang="en-IE" dirty="0"/>
                        <a:t>°C</a:t>
                      </a:r>
                      <a:r>
                        <a:rPr lang="en-US" dirty="0"/>
                        <a:t> /± 0.5</a:t>
                      </a:r>
                      <a:r>
                        <a:rPr lang="en-IE" dirty="0"/>
                        <a:t>°C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5884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Humidity Range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 – 100% / ± 2-5%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75579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Sampling Rate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0.5Hz (1 Reading every 2 secs)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9678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Body Size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15.1mm x 25mm x 7.7mm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0317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Operating Voltage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3-5V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411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Max Current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2.5mA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955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038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CCS811: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A45EF4-3ACE-41C5-9D3F-632A051817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6501" y="947574"/>
            <a:ext cx="1624101" cy="2224681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364F146-19D6-49FB-BFCC-F771E6C4D1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2632442"/>
              </p:ext>
            </p:extLst>
          </p:nvPr>
        </p:nvGraphicFramePr>
        <p:xfrm>
          <a:off x="1363408" y="3429000"/>
          <a:ext cx="6081508" cy="18542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252270">
                  <a:extLst>
                    <a:ext uri="{9D8B030D-6E8A-4147-A177-3AD203B41FA5}">
                      <a16:colId xmlns:a16="http://schemas.microsoft.com/office/drawing/2014/main" val="2431167987"/>
                    </a:ext>
                  </a:extLst>
                </a:gridCol>
                <a:gridCol w="2829238">
                  <a:extLst>
                    <a:ext uri="{9D8B030D-6E8A-4147-A177-3AD203B41FA5}">
                      <a16:colId xmlns:a16="http://schemas.microsoft.com/office/drawing/2014/main" val="31662339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Operating Voltage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3-5V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411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Max Current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30mA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95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Power Consumption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60mW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3429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Operating Temperature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-5-50</a:t>
                      </a:r>
                      <a:r>
                        <a:rPr lang="en-IE" dirty="0"/>
                        <a:t>°C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237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Operating Humidity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10-95%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105159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37DE1CC-C55C-45C6-A38F-93A92EE926D2}"/>
              </a:ext>
            </a:extLst>
          </p:cNvPr>
          <p:cNvSpPr txBox="1"/>
          <p:nvPr/>
        </p:nvSpPr>
        <p:spPr>
          <a:xfrm>
            <a:off x="1678323" y="1513586"/>
            <a:ext cx="41428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Digital TVOC and CO2 sensor over </a:t>
            </a:r>
            <a:r>
              <a:rPr lang="en-IE" dirty="0"/>
              <a:t>I²C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Air quality monitor.</a:t>
            </a:r>
          </a:p>
        </p:txBody>
      </p:sp>
    </p:spTree>
    <p:extLst>
      <p:ext uri="{BB962C8B-B14F-4D97-AF65-F5344CB8AC3E}">
        <p14:creationId xmlns:p14="http://schemas.microsoft.com/office/powerpoint/2010/main" val="464539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LDR: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A04A3D-708F-43CE-9298-DDFB6A96BC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548" y="1324218"/>
            <a:ext cx="2277377" cy="16086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1B71AE-2F3D-4EF2-846C-4DDB9E43B271}"/>
              </a:ext>
            </a:extLst>
          </p:cNvPr>
          <p:cNvSpPr txBox="1"/>
          <p:nvPr/>
        </p:nvSpPr>
        <p:spPr>
          <a:xfrm>
            <a:off x="4050240" y="1320076"/>
            <a:ext cx="69366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 Dependent Resistor: Decreases resistance when component </a:t>
            </a:r>
          </a:p>
          <a:p>
            <a:r>
              <a:rPr lang="en-US" dirty="0"/>
              <a:t>     receives light.</a:t>
            </a:r>
          </a:p>
          <a:p>
            <a:endParaRPr lang="en-US" dirty="0"/>
          </a:p>
          <a:p>
            <a:endParaRPr lang="en-I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F62877-0F77-4ADE-84C4-5E447D24E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8606" y="2207338"/>
            <a:ext cx="3452142" cy="261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319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PH Sensor Module: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FA8F32-1748-450A-B471-2B2B61F97B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8507" y="795927"/>
            <a:ext cx="2386850" cy="17124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E0D5158-7A14-4972-8CCC-A2A6AFFF5992}"/>
              </a:ext>
            </a:extLst>
          </p:cNvPr>
          <p:cNvSpPr txBox="1"/>
          <p:nvPr/>
        </p:nvSpPr>
        <p:spPr>
          <a:xfrm>
            <a:off x="1678323" y="1905000"/>
            <a:ext cx="52148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PH sensor that measures analog voltage signal.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Measures water temperature also.</a:t>
            </a:r>
            <a:endParaRPr lang="en-I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6F3FE9-CE8C-42DA-ADD8-287F1FC02F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6156" y="2715667"/>
            <a:ext cx="2031551" cy="2034119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95FB156F-3FEE-44CA-A525-10FA31E780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8656569"/>
              </p:ext>
            </p:extLst>
          </p:nvPr>
        </p:nvGraphicFramePr>
        <p:xfrm>
          <a:off x="1157452" y="3031544"/>
          <a:ext cx="6562760" cy="18491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339113">
                  <a:extLst>
                    <a:ext uri="{9D8B030D-6E8A-4147-A177-3AD203B41FA5}">
                      <a16:colId xmlns:a16="http://schemas.microsoft.com/office/drawing/2014/main" val="2431167987"/>
                    </a:ext>
                  </a:extLst>
                </a:gridCol>
                <a:gridCol w="3223647">
                  <a:extLst>
                    <a:ext uri="{9D8B030D-6E8A-4147-A177-3AD203B41FA5}">
                      <a16:colId xmlns:a16="http://schemas.microsoft.com/office/drawing/2014/main" val="31662339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Operating Voltage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5V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411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Max Current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5-10mA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95588"/>
                  </a:ext>
                </a:extLst>
              </a:tr>
              <a:tr h="3386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Power Consumption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0.5W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3429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Detectable Range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 0-14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237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Detectable Temperature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E" dirty="0"/>
                        <a:t>0-80°C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10515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7646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ESP32 with Wi-Fi and Bluetooth: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599AB9-3A2C-440F-81A8-F30012930A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016" y="915530"/>
            <a:ext cx="1733792" cy="3477110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50E9C2C-B1FB-4BF6-9FCA-014D26E3D5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0885730"/>
              </p:ext>
            </p:extLst>
          </p:nvPr>
        </p:nvGraphicFramePr>
        <p:xfrm>
          <a:off x="731520" y="1047404"/>
          <a:ext cx="6562760" cy="37896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339113">
                  <a:extLst>
                    <a:ext uri="{9D8B030D-6E8A-4147-A177-3AD203B41FA5}">
                      <a16:colId xmlns:a16="http://schemas.microsoft.com/office/drawing/2014/main" val="2431167987"/>
                    </a:ext>
                  </a:extLst>
                </a:gridCol>
                <a:gridCol w="3223647">
                  <a:extLst>
                    <a:ext uri="{9D8B030D-6E8A-4147-A177-3AD203B41FA5}">
                      <a16:colId xmlns:a16="http://schemas.microsoft.com/office/drawing/2014/main" val="31662339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Cores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411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Architecture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32bit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95588"/>
                  </a:ext>
                </a:extLst>
              </a:tr>
              <a:tr h="3386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RAM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512 kB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3429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FLASH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 MB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237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GPIO Pins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E" dirty="0"/>
                        <a:t>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1051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Busses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SPI,</a:t>
                      </a:r>
                      <a:r>
                        <a:rPr lang="en-IE" sz="1200" dirty="0"/>
                        <a:t> I²C, I²S,</a:t>
                      </a:r>
                    </a:p>
                    <a:p>
                      <a:pPr algn="ctr"/>
                      <a:r>
                        <a:rPr lang="en-IE" sz="1200" dirty="0"/>
                        <a:t>CAN, UART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2951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DAC Pins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6799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ADC Pins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2591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Power Consumption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160-260mA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05971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Deep Sleep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.001mA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1536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914960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825</TotalTime>
  <Words>388</Words>
  <Application>Microsoft Office PowerPoint</Application>
  <PresentationFormat>Widescreen</PresentationFormat>
  <Paragraphs>120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Bookman Old Style</vt:lpstr>
      <vt:lpstr>Calibri</vt:lpstr>
      <vt:lpstr>Cambria Math</vt:lpstr>
      <vt:lpstr>Franklin Gothic Book</vt:lpstr>
      <vt:lpstr>1_RetrospectVTI</vt:lpstr>
      <vt:lpstr>   Project Grow</vt:lpstr>
      <vt:lpstr>Introduction:</vt:lpstr>
      <vt:lpstr>Architecture Diagram:</vt:lpstr>
      <vt:lpstr>Circuit:</vt:lpstr>
      <vt:lpstr>DHT22:</vt:lpstr>
      <vt:lpstr>CCS811:</vt:lpstr>
      <vt:lpstr>LDR:</vt:lpstr>
      <vt:lpstr>PH Sensor Module:</vt:lpstr>
      <vt:lpstr>ESP32 with Wi-Fi and Bluetooth:</vt:lpstr>
      <vt:lpstr>ESP32 CAM:</vt:lpstr>
      <vt:lpstr>Power: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Auto-Mate</dc:title>
  <dc:creator>AONGHUS O DOMHNAILL - STUDENT</dc:creator>
  <cp:lastModifiedBy>AONGHUS O DOMHNAILL - STUDENT</cp:lastModifiedBy>
  <cp:revision>14</cp:revision>
  <dcterms:created xsi:type="dcterms:W3CDTF">2021-12-10T15:14:47Z</dcterms:created>
  <dcterms:modified xsi:type="dcterms:W3CDTF">2022-01-21T10:02:12Z</dcterms:modified>
</cp:coreProperties>
</file>

<file path=docProps/thumbnail.jpeg>
</file>